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82" r:id="rId5"/>
    <p:sldId id="280" r:id="rId6"/>
    <p:sldId id="272" r:id="rId7"/>
    <p:sldId id="281" r:id="rId8"/>
    <p:sldId id="274" r:id="rId9"/>
    <p:sldId id="273"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68"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297E-430D-4192-9F15-F5FD55EE6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8BB348-5AB0-41AD-B79B-A8BA1E3AD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F5AA64-6B08-4757-ADB7-5B91CA4A8AF1}"/>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50C07FEB-ACD5-448C-BDB7-146DC8EC85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22DD97-2E19-4B93-9658-34E2691E5293}"/>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203066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1C34-1653-4255-B3AE-4FBE2692A9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E53E2E-DC37-4274-98D5-9797307097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1E5D0C-B1DB-4515-849C-A8AEDCE0018D}"/>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8FA318AA-FF10-4DD6-9626-8BEBC333B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A57F4C-BAC2-4218-B566-1234DE12A0D7}"/>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354579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4EC02-CCED-425C-BCBB-7B40691894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38F376-C3EA-477A-889C-7B5A89380E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30406A-33B7-4684-9A44-87D9CFEC6235}"/>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ED60B1DE-610B-444D-9600-8C2C6CF17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2E4C0A-1B39-4711-988B-461C8B8E2495}"/>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298897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3530-379D-4E7C-A1DD-4AC7353DF4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7E31E-392C-4FC7-8CF0-F284A809C3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E5AE59-6CA5-4F42-962F-F32F8A83A76E}"/>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A583C144-F4E7-418C-8B0D-76D2AD1A2A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9D646E-D874-4657-A168-7992E9043820}"/>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64567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6457-E987-411B-818C-DB55A2ACE8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5DC3B0-5CE5-44FC-B87C-BE6D3233E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83472C-F3D6-428B-95DF-5FE4DFC6C466}"/>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DFF1CC43-39C0-4B45-A938-6ED118837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4B796-23DB-4E1D-B17A-0FD34EA3EDA5}"/>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11045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083D-5361-4603-953F-F73FFBC6C2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5FC0A6-A4D2-4853-B808-298C6AC5E5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BA879A-9E14-439A-86E9-DF95BE4AC1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B5FECF-F337-455B-A89E-5E3E183B3F64}"/>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6" name="Footer Placeholder 5">
            <a:extLst>
              <a:ext uri="{FF2B5EF4-FFF2-40B4-BE49-F238E27FC236}">
                <a16:creationId xmlns:a16="http://schemas.microsoft.com/office/drawing/2014/main" id="{56DFA464-F953-4CDF-89CA-03B897CBAB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90828B-75E8-4A29-AD47-307352883725}"/>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249866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940A-6DCF-4ABA-9BE4-C1AEBD51B9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264D32-7587-4ADD-A6EA-688FFC40D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7FDE61-E708-47FC-AD8F-9BB29FBDE7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40769A-94FA-4694-83A0-84488B3BB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3BC5AB-F37A-48CE-83A6-D4C6C05A3B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63273A-D53C-44A2-BA8A-32266B974231}"/>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8" name="Footer Placeholder 7">
            <a:extLst>
              <a:ext uri="{FF2B5EF4-FFF2-40B4-BE49-F238E27FC236}">
                <a16:creationId xmlns:a16="http://schemas.microsoft.com/office/drawing/2014/main" id="{E4C5B0D8-5767-4066-B50E-FBE08D0254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0FC074-4B1C-4944-80FE-ED4A2E6943AC}"/>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5122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DC10-6724-4CE7-BD00-9B551BB2F0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977626-E518-4C24-B445-7C3C46B27299}"/>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4" name="Footer Placeholder 3">
            <a:extLst>
              <a:ext uri="{FF2B5EF4-FFF2-40B4-BE49-F238E27FC236}">
                <a16:creationId xmlns:a16="http://schemas.microsoft.com/office/drawing/2014/main" id="{14898990-F116-43A8-9B40-D61DAD77F7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2E4A4E-BD73-465F-A778-0ECE9967FDBB}"/>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230171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87ABA-D655-4785-A1C6-7D3C08E9AA7F}"/>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3" name="Footer Placeholder 2">
            <a:extLst>
              <a:ext uri="{FF2B5EF4-FFF2-40B4-BE49-F238E27FC236}">
                <a16:creationId xmlns:a16="http://schemas.microsoft.com/office/drawing/2014/main" id="{E7626EAB-861A-4DDA-B446-15DBE4238B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46C9C6-C36F-43B4-AC75-5738D7C269EF}"/>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76092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6D4E-AF79-4C19-B918-546D0C245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AAF247-5E3E-4767-B96E-C341B2912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E8D0D8-E7CB-4A5A-8A60-5C2963880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A8ED2-EA26-49E6-B9FC-B0C2DDCBCE63}"/>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6" name="Footer Placeholder 5">
            <a:extLst>
              <a:ext uri="{FF2B5EF4-FFF2-40B4-BE49-F238E27FC236}">
                <a16:creationId xmlns:a16="http://schemas.microsoft.com/office/drawing/2014/main" id="{813DE606-6AD1-4BEE-A25B-CF848012B7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2AE64C-BFFE-4985-BA1B-11AA9354629C}"/>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29991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6357-DB44-471B-9BFC-68B868B82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C247F9-C36C-411B-9F89-90FAEA750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2C5356-0DCA-43D0-A492-E955700DC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3826B9-D084-467B-A00C-D926F8F19CFB}"/>
              </a:ext>
            </a:extLst>
          </p:cNvPr>
          <p:cNvSpPr>
            <a:spLocks noGrp="1"/>
          </p:cNvSpPr>
          <p:nvPr>
            <p:ph type="dt" sz="half" idx="10"/>
          </p:nvPr>
        </p:nvSpPr>
        <p:spPr/>
        <p:txBody>
          <a:bodyPr/>
          <a:lstStyle/>
          <a:p>
            <a:fld id="{9414459F-6FC2-4F5B-B58F-EB457AA64533}" type="datetimeFigureOut">
              <a:rPr lang="en-GB" smtClean="0"/>
              <a:t>09/10/2020</a:t>
            </a:fld>
            <a:endParaRPr lang="en-GB"/>
          </a:p>
        </p:txBody>
      </p:sp>
      <p:sp>
        <p:nvSpPr>
          <p:cNvPr id="6" name="Footer Placeholder 5">
            <a:extLst>
              <a:ext uri="{FF2B5EF4-FFF2-40B4-BE49-F238E27FC236}">
                <a16:creationId xmlns:a16="http://schemas.microsoft.com/office/drawing/2014/main" id="{028B6512-F545-4B20-BB8D-4B6FCC2706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919C3B-95E6-4868-9CDC-3DB1A7B4032B}"/>
              </a:ext>
            </a:extLst>
          </p:cNvPr>
          <p:cNvSpPr>
            <a:spLocks noGrp="1"/>
          </p:cNvSpPr>
          <p:nvPr>
            <p:ph type="sldNum" sz="quarter" idx="12"/>
          </p:nvPr>
        </p:nvSpPr>
        <p:spPr/>
        <p:txBody>
          <a:bodyPr/>
          <a:lstStyle/>
          <a:p>
            <a:fld id="{1102A2B4-0464-44C7-9A06-7478B1517D35}" type="slidenum">
              <a:rPr lang="en-GB" smtClean="0"/>
              <a:t>‹#›</a:t>
            </a:fld>
            <a:endParaRPr lang="en-GB"/>
          </a:p>
        </p:txBody>
      </p:sp>
    </p:spTree>
    <p:extLst>
      <p:ext uri="{BB962C8B-B14F-4D97-AF65-F5344CB8AC3E}">
        <p14:creationId xmlns:p14="http://schemas.microsoft.com/office/powerpoint/2010/main" val="174007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72D355-D488-44EC-AB84-1E7D81467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26EDA6-1F5A-4A22-A036-C908C425C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63B5C-E007-41BD-81A5-ED920DE9AE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4459F-6FC2-4F5B-B58F-EB457AA64533}" type="datetimeFigureOut">
              <a:rPr lang="en-GB" smtClean="0"/>
              <a:t>09/10/2020</a:t>
            </a:fld>
            <a:endParaRPr lang="en-GB"/>
          </a:p>
        </p:txBody>
      </p:sp>
      <p:sp>
        <p:nvSpPr>
          <p:cNvPr id="5" name="Footer Placeholder 4">
            <a:extLst>
              <a:ext uri="{FF2B5EF4-FFF2-40B4-BE49-F238E27FC236}">
                <a16:creationId xmlns:a16="http://schemas.microsoft.com/office/drawing/2014/main" id="{7DF86EA7-27CB-4682-91A2-45B7E9AAD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303D3C-85CD-44B4-91A1-345C1CA5B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2A2B4-0464-44C7-9A06-7478B1517D35}" type="slidenum">
              <a:rPr lang="en-GB" smtClean="0"/>
              <a:t>‹#›</a:t>
            </a:fld>
            <a:endParaRPr lang="en-GB"/>
          </a:p>
        </p:txBody>
      </p:sp>
    </p:spTree>
    <p:extLst>
      <p:ext uri="{BB962C8B-B14F-4D97-AF65-F5344CB8AC3E}">
        <p14:creationId xmlns:p14="http://schemas.microsoft.com/office/powerpoint/2010/main" val="289064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1C68-258A-409F-BCB8-A48D11892008}"/>
              </a:ext>
            </a:extLst>
          </p:cNvPr>
          <p:cNvSpPr>
            <a:spLocks noGrp="1"/>
          </p:cNvSpPr>
          <p:nvPr>
            <p:ph type="ctrTitle"/>
          </p:nvPr>
        </p:nvSpPr>
        <p:spPr>
          <a:xfrm>
            <a:off x="1309547" y="-109586"/>
            <a:ext cx="9144000" cy="2387600"/>
          </a:xfrm>
        </p:spPr>
        <p:txBody>
          <a:bodyPr>
            <a:normAutofit/>
          </a:bodyPr>
          <a:lstStyle/>
          <a:p>
            <a:r>
              <a:rPr lang="en-GB" dirty="0">
                <a:latin typeface="Letter-join 40" panose="02000805000000020003" pitchFamily="50" charset="0"/>
              </a:rPr>
              <a:t>Welcome to</a:t>
            </a:r>
            <a:br>
              <a:rPr lang="en-GB" dirty="0">
                <a:latin typeface="Letter-join 40" panose="02000805000000020003" pitchFamily="50" charset="0"/>
              </a:rPr>
            </a:br>
            <a:r>
              <a:rPr lang="en-GB" dirty="0">
                <a:latin typeface="Letter-join 40" panose="02000805000000020003" pitchFamily="50" charset="0"/>
              </a:rPr>
              <a:t> The Duchy School!</a:t>
            </a:r>
          </a:p>
        </p:txBody>
      </p:sp>
      <p:pic>
        <p:nvPicPr>
          <p:cNvPr id="5" name="Picture 4" descr="A group of people standing next to a person&#10;&#10;Description generated with very high confidence">
            <a:extLst>
              <a:ext uri="{FF2B5EF4-FFF2-40B4-BE49-F238E27FC236}">
                <a16:creationId xmlns:a16="http://schemas.microsoft.com/office/drawing/2014/main" id="{52160489-D7B9-4763-B9C1-153E5E5476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298" y="4533818"/>
            <a:ext cx="2545496" cy="1696997"/>
          </a:xfrm>
          <a:prstGeom prst="rect">
            <a:avLst/>
          </a:prstGeom>
        </p:spPr>
      </p:pic>
      <p:pic>
        <p:nvPicPr>
          <p:cNvPr id="7" name="Picture 6" descr="A group of young men playing a game of frisbee on a football field&#10;&#10;Description generated with high confidence">
            <a:extLst>
              <a:ext uri="{FF2B5EF4-FFF2-40B4-BE49-F238E27FC236}">
                <a16:creationId xmlns:a16="http://schemas.microsoft.com/office/drawing/2014/main" id="{554C87A3-7D7A-44B8-8954-1FD1E27E6A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8145" y="4792153"/>
            <a:ext cx="2272013" cy="1696997"/>
          </a:xfrm>
          <a:prstGeom prst="rect">
            <a:avLst/>
          </a:prstGeom>
        </p:spPr>
      </p:pic>
      <p:pic>
        <p:nvPicPr>
          <p:cNvPr id="9" name="Picture 8" descr="A group of people sitting at a table&#10;&#10;Description generated with high confidence">
            <a:extLst>
              <a:ext uri="{FF2B5EF4-FFF2-40B4-BE49-F238E27FC236}">
                <a16:creationId xmlns:a16="http://schemas.microsoft.com/office/drawing/2014/main" id="{FD124954-9FE3-4599-8A9D-A032B72124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198500">
            <a:off x="366539" y="2712715"/>
            <a:ext cx="2273736" cy="1698285"/>
          </a:xfrm>
          <a:prstGeom prst="rect">
            <a:avLst/>
          </a:prstGeom>
        </p:spPr>
      </p:pic>
      <p:pic>
        <p:nvPicPr>
          <p:cNvPr id="11" name="Picture 10" descr="A group of people posing for a photo&#10;&#10;Description generated with very high confidence">
            <a:extLst>
              <a:ext uri="{FF2B5EF4-FFF2-40B4-BE49-F238E27FC236}">
                <a16:creationId xmlns:a16="http://schemas.microsoft.com/office/drawing/2014/main" id="{4B0E267A-04ED-4F22-BE6B-981504306C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9337" y="4540391"/>
            <a:ext cx="2535636" cy="1690424"/>
          </a:xfrm>
          <a:prstGeom prst="rect">
            <a:avLst/>
          </a:prstGeom>
        </p:spPr>
      </p:pic>
      <p:pic>
        <p:nvPicPr>
          <p:cNvPr id="4" name="Picture 3" descr="A picture containing child, ground, person, toy&#10;&#10;Description generated with very high confidence">
            <a:extLst>
              <a:ext uri="{FF2B5EF4-FFF2-40B4-BE49-F238E27FC236}">
                <a16:creationId xmlns:a16="http://schemas.microsoft.com/office/drawing/2014/main" id="{381B687A-9794-468E-95EB-213439F171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4152" y="4792153"/>
            <a:ext cx="2272013" cy="1696997"/>
          </a:xfrm>
          <a:prstGeom prst="rect">
            <a:avLst/>
          </a:prstGeom>
        </p:spPr>
      </p:pic>
      <p:pic>
        <p:nvPicPr>
          <p:cNvPr id="8" name="Picture 7" descr="A person posing for the camera&#10;&#10;Description generated with very high confidence">
            <a:extLst>
              <a:ext uri="{FF2B5EF4-FFF2-40B4-BE49-F238E27FC236}">
                <a16:creationId xmlns:a16="http://schemas.microsoft.com/office/drawing/2014/main" id="{7D89F7C1-A9D3-4A8C-942A-A892EF628F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309143">
            <a:off x="3246004" y="3106549"/>
            <a:ext cx="2273737" cy="1698285"/>
          </a:xfrm>
          <a:prstGeom prst="rect">
            <a:avLst/>
          </a:prstGeom>
        </p:spPr>
      </p:pic>
      <p:pic>
        <p:nvPicPr>
          <p:cNvPr id="12" name="Picture 11">
            <a:extLst>
              <a:ext uri="{FF2B5EF4-FFF2-40B4-BE49-F238E27FC236}">
                <a16:creationId xmlns:a16="http://schemas.microsoft.com/office/drawing/2014/main" id="{723198DD-DE34-4DDE-8F0D-936A9CB5CA6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256478">
            <a:off x="6014020" y="2615602"/>
            <a:ext cx="2400030" cy="1792615"/>
          </a:xfrm>
          <a:prstGeom prst="rect">
            <a:avLst/>
          </a:prstGeom>
        </p:spPr>
      </p:pic>
      <p:pic>
        <p:nvPicPr>
          <p:cNvPr id="13" name="Picture 12">
            <a:extLst>
              <a:ext uri="{FF2B5EF4-FFF2-40B4-BE49-F238E27FC236}">
                <a16:creationId xmlns:a16="http://schemas.microsoft.com/office/drawing/2014/main" id="{EF9F2E70-C815-41ED-9869-19041EB666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46592">
            <a:off x="8976150" y="2924428"/>
            <a:ext cx="2441309" cy="1823447"/>
          </a:xfrm>
          <a:prstGeom prst="rect">
            <a:avLst/>
          </a:prstGeom>
        </p:spPr>
      </p:pic>
    </p:spTree>
    <p:extLst>
      <p:ext uri="{BB962C8B-B14F-4D97-AF65-F5344CB8AC3E}">
        <p14:creationId xmlns:p14="http://schemas.microsoft.com/office/powerpoint/2010/main" val="135647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BD0-9001-4D8C-8D99-A5EE550AD317}"/>
              </a:ext>
            </a:extLst>
          </p:cNvPr>
          <p:cNvSpPr>
            <a:spLocks noGrp="1"/>
          </p:cNvSpPr>
          <p:nvPr>
            <p:ph type="title"/>
          </p:nvPr>
        </p:nvSpPr>
        <p:spPr>
          <a:xfrm>
            <a:off x="838200" y="365125"/>
            <a:ext cx="10515600" cy="1325563"/>
          </a:xfrm>
        </p:spPr>
        <p:txBody>
          <a:bodyPr/>
          <a:lstStyle/>
          <a:p>
            <a:pPr algn="ctr"/>
            <a:r>
              <a:rPr lang="en-GB" dirty="0">
                <a:solidFill>
                  <a:srgbClr val="7030A0"/>
                </a:solidFill>
                <a:latin typeface="Letter-join 40" panose="02000805000000020003" pitchFamily="50" charset="0"/>
              </a:rPr>
              <a:t>Enrichment Opportunities </a:t>
            </a:r>
          </a:p>
        </p:txBody>
      </p:sp>
      <p:sp>
        <p:nvSpPr>
          <p:cNvPr id="6" name="Rectangle 5">
            <a:extLst>
              <a:ext uri="{FF2B5EF4-FFF2-40B4-BE49-F238E27FC236}">
                <a16:creationId xmlns:a16="http://schemas.microsoft.com/office/drawing/2014/main" id="{376CF221-BA9C-4B26-890A-7FC73934769D}"/>
              </a:ext>
            </a:extLst>
          </p:cNvPr>
          <p:cNvSpPr/>
          <p:nvPr/>
        </p:nvSpPr>
        <p:spPr>
          <a:xfrm>
            <a:off x="4788219" y="3691667"/>
            <a:ext cx="2851584" cy="369332"/>
          </a:xfrm>
          <a:prstGeom prst="rect">
            <a:avLst/>
          </a:prstGeom>
        </p:spPr>
        <p:txBody>
          <a:bodyPr wrap="square">
            <a:spAutoFit/>
          </a:bodyPr>
          <a:lstStyle/>
          <a:p>
            <a:r>
              <a:rPr lang="en-GB" dirty="0">
                <a:latin typeface="Letter-join 40" panose="02000805000000020003" pitchFamily="50" charset="0"/>
              </a:rPr>
              <a:t>Sport for All</a:t>
            </a:r>
          </a:p>
        </p:txBody>
      </p:sp>
      <p:sp>
        <p:nvSpPr>
          <p:cNvPr id="11" name="Rectangle 10">
            <a:extLst>
              <a:ext uri="{FF2B5EF4-FFF2-40B4-BE49-F238E27FC236}">
                <a16:creationId xmlns:a16="http://schemas.microsoft.com/office/drawing/2014/main" id="{F00B9067-9689-4D1B-8708-3335DD97662E}"/>
              </a:ext>
            </a:extLst>
          </p:cNvPr>
          <p:cNvSpPr/>
          <p:nvPr/>
        </p:nvSpPr>
        <p:spPr>
          <a:xfrm>
            <a:off x="838200" y="3911324"/>
            <a:ext cx="1861407" cy="369332"/>
          </a:xfrm>
          <a:prstGeom prst="rect">
            <a:avLst/>
          </a:prstGeom>
        </p:spPr>
        <p:txBody>
          <a:bodyPr wrap="none">
            <a:spAutoFit/>
          </a:bodyPr>
          <a:lstStyle/>
          <a:p>
            <a:r>
              <a:rPr lang="en-GB" dirty="0">
                <a:latin typeface="Letter-join 40" panose="02000805000000020003" pitchFamily="50" charset="0"/>
              </a:rPr>
              <a:t>Cheerleading </a:t>
            </a:r>
          </a:p>
        </p:txBody>
      </p:sp>
      <p:sp>
        <p:nvSpPr>
          <p:cNvPr id="15" name="Rectangle 14">
            <a:extLst>
              <a:ext uri="{FF2B5EF4-FFF2-40B4-BE49-F238E27FC236}">
                <a16:creationId xmlns:a16="http://schemas.microsoft.com/office/drawing/2014/main" id="{8F4A5B6F-74B0-42B3-AAE2-B359588C1FF4}"/>
              </a:ext>
            </a:extLst>
          </p:cNvPr>
          <p:cNvSpPr/>
          <p:nvPr/>
        </p:nvSpPr>
        <p:spPr>
          <a:xfrm>
            <a:off x="8486175" y="4559394"/>
            <a:ext cx="2851584" cy="369332"/>
          </a:xfrm>
          <a:prstGeom prst="rect">
            <a:avLst/>
          </a:prstGeom>
        </p:spPr>
        <p:txBody>
          <a:bodyPr wrap="square">
            <a:spAutoFit/>
          </a:bodyPr>
          <a:lstStyle/>
          <a:p>
            <a:endParaRPr lang="en-GB" dirty="0">
              <a:latin typeface="Letter-join 40" panose="02000805000000020003" pitchFamily="50" charset="0"/>
            </a:endParaRPr>
          </a:p>
        </p:txBody>
      </p:sp>
      <p:pic>
        <p:nvPicPr>
          <p:cNvPr id="4" name="Picture 3">
            <a:extLst>
              <a:ext uri="{FF2B5EF4-FFF2-40B4-BE49-F238E27FC236}">
                <a16:creationId xmlns:a16="http://schemas.microsoft.com/office/drawing/2014/main" id="{823F41BA-0D66-43F8-B096-BC42E36067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2851" y="1685741"/>
            <a:ext cx="2809438" cy="2098407"/>
          </a:xfrm>
          <a:prstGeom prst="rect">
            <a:avLst/>
          </a:prstGeom>
        </p:spPr>
      </p:pic>
      <p:pic>
        <p:nvPicPr>
          <p:cNvPr id="8" name="Picture 7">
            <a:extLst>
              <a:ext uri="{FF2B5EF4-FFF2-40B4-BE49-F238E27FC236}">
                <a16:creationId xmlns:a16="http://schemas.microsoft.com/office/drawing/2014/main" id="{440BF233-BAD1-4147-B0A9-ACA23F964F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4489" y="1449403"/>
            <a:ext cx="3090091" cy="2060060"/>
          </a:xfrm>
          <a:prstGeom prst="rect">
            <a:avLst/>
          </a:prstGeom>
        </p:spPr>
      </p:pic>
      <p:pic>
        <p:nvPicPr>
          <p:cNvPr id="10" name="Picture 9">
            <a:extLst>
              <a:ext uri="{FF2B5EF4-FFF2-40B4-BE49-F238E27FC236}">
                <a16:creationId xmlns:a16="http://schemas.microsoft.com/office/drawing/2014/main" id="{5A9E4BEF-5336-4073-8E6E-7668B82E2F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31572" y="1526082"/>
            <a:ext cx="2758096" cy="2060060"/>
          </a:xfrm>
          <a:prstGeom prst="rect">
            <a:avLst/>
          </a:prstGeom>
        </p:spPr>
      </p:pic>
      <p:sp>
        <p:nvSpPr>
          <p:cNvPr id="16" name="Rectangle 15">
            <a:extLst>
              <a:ext uri="{FF2B5EF4-FFF2-40B4-BE49-F238E27FC236}">
                <a16:creationId xmlns:a16="http://schemas.microsoft.com/office/drawing/2014/main" id="{A8C8FF98-3531-4399-B577-9C638229AF0A}"/>
              </a:ext>
            </a:extLst>
          </p:cNvPr>
          <p:cNvSpPr/>
          <p:nvPr/>
        </p:nvSpPr>
        <p:spPr>
          <a:xfrm>
            <a:off x="8486175" y="3876333"/>
            <a:ext cx="3282347" cy="369332"/>
          </a:xfrm>
          <a:prstGeom prst="rect">
            <a:avLst/>
          </a:prstGeom>
        </p:spPr>
        <p:txBody>
          <a:bodyPr wrap="square">
            <a:spAutoFit/>
          </a:bodyPr>
          <a:lstStyle/>
          <a:p>
            <a:r>
              <a:rPr lang="en-GB" dirty="0">
                <a:latin typeface="Letter-join 40" panose="02000805000000020003" pitchFamily="50" charset="0"/>
              </a:rPr>
              <a:t>Girls’ Football</a:t>
            </a:r>
          </a:p>
        </p:txBody>
      </p:sp>
      <p:pic>
        <p:nvPicPr>
          <p:cNvPr id="13" name="Picture 12">
            <a:extLst>
              <a:ext uri="{FF2B5EF4-FFF2-40B4-BE49-F238E27FC236}">
                <a16:creationId xmlns:a16="http://schemas.microsoft.com/office/drawing/2014/main" id="{73E7BF71-2262-4CA7-ADC6-FB0BC6399E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337134" y="3894742"/>
            <a:ext cx="2839235" cy="1892823"/>
          </a:xfrm>
          <a:prstGeom prst="rect">
            <a:avLst/>
          </a:prstGeom>
        </p:spPr>
      </p:pic>
      <p:sp>
        <p:nvSpPr>
          <p:cNvPr id="18" name="Rectangle 17">
            <a:extLst>
              <a:ext uri="{FF2B5EF4-FFF2-40B4-BE49-F238E27FC236}">
                <a16:creationId xmlns:a16="http://schemas.microsoft.com/office/drawing/2014/main" id="{02951034-E927-484A-93AC-BD70320C2DE1}"/>
              </a:ext>
            </a:extLst>
          </p:cNvPr>
          <p:cNvSpPr/>
          <p:nvPr/>
        </p:nvSpPr>
        <p:spPr>
          <a:xfrm>
            <a:off x="2922184" y="6308209"/>
            <a:ext cx="3291827" cy="369332"/>
          </a:xfrm>
          <a:prstGeom prst="rect">
            <a:avLst/>
          </a:prstGeom>
        </p:spPr>
        <p:txBody>
          <a:bodyPr wrap="square">
            <a:spAutoFit/>
          </a:bodyPr>
          <a:lstStyle/>
          <a:p>
            <a:r>
              <a:rPr lang="en-GB" dirty="0">
                <a:latin typeface="Letter-join 40" panose="02000805000000020003" pitchFamily="50" charset="0"/>
              </a:rPr>
              <a:t>Gymnastics</a:t>
            </a:r>
          </a:p>
        </p:txBody>
      </p:sp>
      <p:pic>
        <p:nvPicPr>
          <p:cNvPr id="1026" name="Picture 2" descr="Image result for chess">
            <a:extLst>
              <a:ext uri="{FF2B5EF4-FFF2-40B4-BE49-F238E27FC236}">
                <a16:creationId xmlns:a16="http://schemas.microsoft.com/office/drawing/2014/main" id="{66C719AC-4D1D-4CBA-9446-74F2C78CF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027" y="4123915"/>
            <a:ext cx="1935729" cy="17886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0618FDC-D786-4AE6-ABA5-A73778249A77}"/>
              </a:ext>
            </a:extLst>
          </p:cNvPr>
          <p:cNvSpPr/>
          <p:nvPr/>
        </p:nvSpPr>
        <p:spPr>
          <a:xfrm>
            <a:off x="5786193" y="6015556"/>
            <a:ext cx="3291827" cy="369332"/>
          </a:xfrm>
          <a:prstGeom prst="rect">
            <a:avLst/>
          </a:prstGeom>
        </p:spPr>
        <p:txBody>
          <a:bodyPr wrap="square">
            <a:spAutoFit/>
          </a:bodyPr>
          <a:lstStyle/>
          <a:p>
            <a:r>
              <a:rPr lang="en-GB" dirty="0">
                <a:latin typeface="Letter-join 40" panose="02000805000000020003" pitchFamily="50" charset="0"/>
              </a:rPr>
              <a:t>Chess</a:t>
            </a:r>
          </a:p>
        </p:txBody>
      </p:sp>
      <p:pic>
        <p:nvPicPr>
          <p:cNvPr id="21" name="Picture 20" descr="http://duchy.devon.sch.uk/wp-content/uploads/2018/05/IMG_45441-300x224.jpg">
            <a:extLst>
              <a:ext uri="{FF2B5EF4-FFF2-40B4-BE49-F238E27FC236}">
                <a16:creationId xmlns:a16="http://schemas.microsoft.com/office/drawing/2014/main" id="{5ABE550C-18E5-4F38-8939-38A9DFDCCAC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86175" y="4245665"/>
            <a:ext cx="2559870" cy="1834142"/>
          </a:xfrm>
          <a:prstGeom prst="rect">
            <a:avLst/>
          </a:prstGeom>
          <a:noFill/>
          <a:ln>
            <a:noFill/>
          </a:ln>
        </p:spPr>
      </p:pic>
      <p:sp>
        <p:nvSpPr>
          <p:cNvPr id="22" name="Rectangle 21">
            <a:extLst>
              <a:ext uri="{FF2B5EF4-FFF2-40B4-BE49-F238E27FC236}">
                <a16:creationId xmlns:a16="http://schemas.microsoft.com/office/drawing/2014/main" id="{E8D29E7D-8761-4A12-B839-959F73003236}"/>
              </a:ext>
            </a:extLst>
          </p:cNvPr>
          <p:cNvSpPr/>
          <p:nvPr/>
        </p:nvSpPr>
        <p:spPr>
          <a:xfrm>
            <a:off x="9078020" y="6208870"/>
            <a:ext cx="3291827" cy="369332"/>
          </a:xfrm>
          <a:prstGeom prst="rect">
            <a:avLst/>
          </a:prstGeom>
        </p:spPr>
        <p:txBody>
          <a:bodyPr wrap="square">
            <a:spAutoFit/>
          </a:bodyPr>
          <a:lstStyle/>
          <a:p>
            <a:r>
              <a:rPr lang="en-GB" dirty="0">
                <a:latin typeface="Letter-join 40" panose="02000805000000020003" pitchFamily="50" charset="0"/>
              </a:rPr>
              <a:t>Street Dance</a:t>
            </a:r>
          </a:p>
        </p:txBody>
      </p:sp>
    </p:spTree>
    <p:extLst>
      <p:ext uri="{BB962C8B-B14F-4D97-AF65-F5344CB8AC3E}">
        <p14:creationId xmlns:p14="http://schemas.microsoft.com/office/powerpoint/2010/main" val="194668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523"/>
            <a:ext cx="10515600" cy="1738696"/>
          </a:xfrm>
        </p:spPr>
        <p:txBody>
          <a:bodyPr>
            <a:normAutofit/>
          </a:bodyPr>
          <a:lstStyle/>
          <a:p>
            <a:r>
              <a:rPr lang="en-GB" sz="2400" dirty="0">
                <a:solidFill>
                  <a:srgbClr val="0070C0"/>
                </a:solidFill>
                <a:latin typeface="Letter-join 40" panose="02000805000000020003" pitchFamily="50" charset="0"/>
              </a:rPr>
              <a:t>Our Vision and Values are very important to us.  Hence, there is a clear understanding of why we do what we do.</a:t>
            </a:r>
          </a:p>
        </p:txBody>
      </p:sp>
      <p:pic>
        <p:nvPicPr>
          <p:cNvPr id="5" name="Picture 4" descr="New School Logo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0008" y="1510243"/>
            <a:ext cx="995992" cy="571569"/>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4273325059"/>
              </p:ext>
            </p:extLst>
          </p:nvPr>
        </p:nvGraphicFramePr>
        <p:xfrm>
          <a:off x="1037271" y="2250844"/>
          <a:ext cx="3044277" cy="3895916"/>
        </p:xfrm>
        <a:graphic>
          <a:graphicData uri="http://schemas.openxmlformats.org/drawingml/2006/table">
            <a:tbl>
              <a:tblPr>
                <a:tableStyleId>{5C22544A-7EE6-4342-B048-85BDC9FD1C3A}</a:tableStyleId>
              </a:tblPr>
              <a:tblGrid>
                <a:gridCol w="3044277">
                  <a:extLst>
                    <a:ext uri="{9D8B030D-6E8A-4147-A177-3AD203B41FA5}">
                      <a16:colId xmlns:a16="http://schemas.microsoft.com/office/drawing/2014/main" val="714190011"/>
                    </a:ext>
                  </a:extLst>
                </a:gridCol>
              </a:tblGrid>
              <a:tr h="3584691">
                <a:tc>
                  <a:txBody>
                    <a:bodyPr/>
                    <a:lstStyle/>
                    <a:p>
                      <a:pPr algn="ctr">
                        <a:lnSpc>
                          <a:spcPct val="107000"/>
                        </a:lnSpc>
                        <a:spcAft>
                          <a:spcPts val="800"/>
                        </a:spcAft>
                      </a:pPr>
                      <a:r>
                        <a:rPr lang="en-GB" sz="1000" dirty="0">
                          <a:effectLst/>
                          <a:latin typeface="Letter-join 40" panose="02000805000000020003" pitchFamily="50" charset="0"/>
                        </a:rPr>
                        <a:t>Mighty oaks from little acorns grow”</a:t>
                      </a:r>
                      <a:endParaRPr lang="en-GB" sz="1100" dirty="0">
                        <a:effectLst/>
                        <a:latin typeface="Letter-join 40" panose="02000805000000020003" pitchFamily="50" charset="0"/>
                      </a:endParaRPr>
                    </a:p>
                    <a:p>
                      <a:pPr algn="l">
                        <a:lnSpc>
                          <a:spcPct val="107000"/>
                        </a:lnSpc>
                        <a:spcAft>
                          <a:spcPts val="800"/>
                        </a:spcAft>
                      </a:pPr>
                      <a:r>
                        <a:rPr lang="en-GB" sz="1100" dirty="0">
                          <a:effectLst/>
                        </a:rPr>
                        <a:t> </a:t>
                      </a:r>
                      <a:endParaRPr lang="en-GB" sz="1100" dirty="0">
                        <a:effectLst/>
                        <a:latin typeface="Letter-join 40" panose="02000805000000020003" pitchFamily="50" charset="0"/>
                      </a:endParaRPr>
                    </a:p>
                    <a:p>
                      <a:pPr algn="ctr">
                        <a:lnSpc>
                          <a:spcPct val="107000"/>
                        </a:lnSpc>
                        <a:spcAft>
                          <a:spcPts val="800"/>
                        </a:spcAft>
                      </a:pPr>
                      <a:r>
                        <a:rPr lang="en-GB" sz="1400" u="sng" dirty="0">
                          <a:effectLst/>
                          <a:latin typeface="Letter-join 40" panose="02000805000000020003" pitchFamily="50" charset="0"/>
                        </a:rPr>
                        <a:t>Our vision</a:t>
                      </a:r>
                      <a:r>
                        <a:rPr lang="en-GB" sz="1400" dirty="0">
                          <a:effectLst/>
                          <a:latin typeface="Letter-join 40" panose="02000805000000020003" pitchFamily="50" charset="0"/>
                        </a:rPr>
                        <a:t>:</a:t>
                      </a:r>
                    </a:p>
                    <a:p>
                      <a:pPr marL="0" marR="0" indent="0" algn="ctr" defTabSz="914400" rtl="0" eaLnBrk="1" fontAlgn="auto" latinLnBrk="0" hangingPunct="1">
                        <a:lnSpc>
                          <a:spcPct val="107000"/>
                        </a:lnSpc>
                        <a:spcBef>
                          <a:spcPts val="0"/>
                        </a:spcBef>
                        <a:spcAft>
                          <a:spcPts val="800"/>
                        </a:spcAft>
                        <a:buClrTx/>
                        <a:buSzTx/>
                        <a:buFontTx/>
                        <a:buNone/>
                        <a:tabLst/>
                        <a:defRPr/>
                      </a:pPr>
                      <a:r>
                        <a:rPr lang="en-GB" sz="1400" dirty="0">
                          <a:effectLst/>
                          <a:latin typeface="Letter-join 40" panose="02000805000000020003" pitchFamily="50" charset="0"/>
                        </a:rPr>
                        <a:t> </a:t>
                      </a:r>
                      <a:r>
                        <a:rPr lang="en-GB" sz="1400" kern="1200" dirty="0">
                          <a:solidFill>
                            <a:schemeClr val="dk1"/>
                          </a:solidFill>
                          <a:effectLst/>
                          <a:latin typeface="Letter-join 40" panose="02000805000000020003" pitchFamily="50" charset="0"/>
                          <a:ea typeface="+mn-ea"/>
                          <a:cs typeface="+mn-cs"/>
                        </a:rPr>
                        <a:t>Through having high expectations for all, we constantly strive to promote the overall development of all members of our school community to enable them to reach their full potential. We are a welcoming and motivational school that nurtures and supports pupils to learn transferable skills for life-long learning.</a:t>
                      </a:r>
                    </a:p>
                    <a:p>
                      <a:pPr algn="ctr">
                        <a:lnSpc>
                          <a:spcPct val="107000"/>
                        </a:lnSpc>
                        <a:spcAft>
                          <a:spcPts val="800"/>
                        </a:spcAft>
                      </a:pPr>
                      <a:endParaRPr lang="en-GB" sz="1100" dirty="0">
                        <a:effectLst/>
                        <a:latin typeface="Letter-join 40" panose="02000805000000020003" pitchFamily="50" charset="0"/>
                      </a:endParaRPr>
                    </a:p>
                  </a:txBody>
                  <a:tcPr marL="114300" marR="114300" marT="0" marB="0"/>
                </a:tc>
                <a:extLst>
                  <a:ext uri="{0D108BD9-81ED-4DB2-BD59-A6C34878D82A}">
                    <a16:rowId xmlns:a16="http://schemas.microsoft.com/office/drawing/2014/main" val="1088276390"/>
                  </a:ext>
                </a:extLst>
              </a:tr>
            </a:tbl>
          </a:graphicData>
        </a:graphic>
      </p:graphicFrame>
      <p:pic>
        <p:nvPicPr>
          <p:cNvPr id="7" name="Picture 6"/>
          <p:cNvPicPr>
            <a:picLocks noChangeAspect="1"/>
          </p:cNvPicPr>
          <p:nvPr/>
        </p:nvPicPr>
        <p:blipFill>
          <a:blip r:embed="rId3"/>
          <a:stretch>
            <a:fillRect/>
          </a:stretch>
        </p:blipFill>
        <p:spPr>
          <a:xfrm>
            <a:off x="6096000" y="2197008"/>
            <a:ext cx="4491829" cy="4003587"/>
          </a:xfrm>
          <a:prstGeom prst="rect">
            <a:avLst/>
          </a:prstGeom>
        </p:spPr>
      </p:pic>
    </p:spTree>
    <p:extLst>
      <p:ext uri="{BB962C8B-B14F-4D97-AF65-F5344CB8AC3E}">
        <p14:creationId xmlns:p14="http://schemas.microsoft.com/office/powerpoint/2010/main" val="100886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4F19-99C1-460F-9A00-F5C0B98DDFF0}"/>
              </a:ext>
            </a:extLst>
          </p:cNvPr>
          <p:cNvSpPr>
            <a:spLocks noGrp="1"/>
          </p:cNvSpPr>
          <p:nvPr>
            <p:ph type="ctrTitle"/>
          </p:nvPr>
        </p:nvSpPr>
        <p:spPr>
          <a:xfrm>
            <a:off x="490451" y="182880"/>
            <a:ext cx="11396749" cy="6375862"/>
          </a:xfrm>
        </p:spPr>
        <p:txBody>
          <a:bodyPr>
            <a:normAutofit fontScale="90000"/>
          </a:bodyPr>
          <a:lstStyle/>
          <a:p>
            <a:pPr lvl="0"/>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r>
              <a:rPr lang="en-GB" sz="2700" dirty="0">
                <a:solidFill>
                  <a:srgbClr val="0070C0"/>
                </a:solidFill>
                <a:latin typeface="Letter-join 40" panose="02000805000000020003" pitchFamily="50" charset="0"/>
              </a:rPr>
              <a:t>What are our school aims?</a:t>
            </a:r>
            <a:br>
              <a:rPr lang="en-GB" sz="2700" dirty="0">
                <a:solidFill>
                  <a:srgbClr val="0070C0"/>
                </a:solidFill>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br>
              <a:rPr lang="en-GB" sz="1800" dirty="0">
                <a:latin typeface="Letter-join 40" panose="02000805000000020003" pitchFamily="50" charset="0"/>
              </a:rPr>
            </a:br>
            <a:r>
              <a:rPr lang="en-GB" sz="3100" dirty="0">
                <a:solidFill>
                  <a:srgbClr val="7030A0"/>
                </a:solidFill>
                <a:latin typeface="Letter-join 40" panose="02000805000000020003" pitchFamily="50" charset="0"/>
              </a:rPr>
              <a:t>Our school aims…</a:t>
            </a:r>
            <a:br>
              <a:rPr lang="en-GB" sz="1800" dirty="0">
                <a:latin typeface="Letter-join 40" panose="02000805000000020003" pitchFamily="50" charset="0"/>
              </a:rPr>
            </a:br>
            <a:br>
              <a:rPr lang="en-GB" sz="1600" dirty="0">
                <a:latin typeface="Letter-join 40" panose="02000805000000020003" pitchFamily="50" charset="0"/>
              </a:rPr>
            </a:br>
            <a:br>
              <a:rPr lang="en-GB" sz="1600" dirty="0">
                <a:latin typeface="Letter-join 40" panose="02000805000000020003" pitchFamily="50" charset="0"/>
              </a:rPr>
            </a:br>
            <a:r>
              <a:rPr lang="en-GB" sz="2200" dirty="0">
                <a:latin typeface="Comic Sans MS" panose="030F0702030302020204" pitchFamily="66" charset="0"/>
              </a:rPr>
              <a:t>To create a safe, healthy and welcoming school which values every child</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ensure our children feel happy and secure within our community and play a positive role in the wider world</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support children and families educationally, emotionally and socially</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provide a curriculum which is stimulating and creative and inspires children to want to learn</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enable children to value the diverse nature of the cultures, abilities and faiths of others whilst developing their own sense of self-worth</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encourage our children to become independent and take responsibility for their own learning</a:t>
            </a:r>
            <a:br>
              <a:rPr lang="en-GB" sz="2200" dirty="0">
                <a:latin typeface="Comic Sans MS" panose="030F0702030302020204" pitchFamily="66" charset="0"/>
              </a:rPr>
            </a:br>
            <a:br>
              <a:rPr lang="en-GB" sz="2200" dirty="0">
                <a:latin typeface="Comic Sans MS" panose="030F0702030302020204" pitchFamily="66" charset="0"/>
              </a:rPr>
            </a:br>
            <a:r>
              <a:rPr lang="en-GB" sz="2200" dirty="0">
                <a:latin typeface="Comic Sans MS" panose="030F0702030302020204" pitchFamily="66" charset="0"/>
              </a:rPr>
              <a:t>To equip our children with the knowledge and transferrable skills to make healthy choices now and in the future</a:t>
            </a:r>
            <a:br>
              <a:rPr lang="en-GB" dirty="0"/>
            </a:br>
            <a:endParaRPr lang="en-GB" sz="3200" dirty="0"/>
          </a:p>
        </p:txBody>
      </p:sp>
    </p:spTree>
    <p:extLst>
      <p:ext uri="{BB962C8B-B14F-4D97-AF65-F5344CB8AC3E}">
        <p14:creationId xmlns:p14="http://schemas.microsoft.com/office/powerpoint/2010/main" val="3069155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BD0-9001-4D8C-8D99-A5EE550AD317}"/>
              </a:ext>
            </a:extLst>
          </p:cNvPr>
          <p:cNvSpPr>
            <a:spLocks noGrp="1"/>
          </p:cNvSpPr>
          <p:nvPr>
            <p:ph type="title"/>
          </p:nvPr>
        </p:nvSpPr>
        <p:spPr>
          <a:xfrm>
            <a:off x="838200" y="365125"/>
            <a:ext cx="10515600" cy="1325563"/>
          </a:xfrm>
        </p:spPr>
        <p:txBody>
          <a:bodyPr>
            <a:normAutofit/>
          </a:bodyPr>
          <a:lstStyle/>
          <a:p>
            <a:pPr algn="ctr"/>
            <a:r>
              <a:rPr lang="en-GB" sz="3600" dirty="0">
                <a:solidFill>
                  <a:srgbClr val="7030A0"/>
                </a:solidFill>
                <a:latin typeface="Letter-join 40" panose="02000805000000020003" pitchFamily="50" charset="0"/>
              </a:rPr>
              <a:t>Learning Opportunities in Foundation</a:t>
            </a:r>
          </a:p>
        </p:txBody>
      </p:sp>
      <p:sp>
        <p:nvSpPr>
          <p:cNvPr id="11" name="Rectangle 10">
            <a:extLst>
              <a:ext uri="{FF2B5EF4-FFF2-40B4-BE49-F238E27FC236}">
                <a16:creationId xmlns:a16="http://schemas.microsoft.com/office/drawing/2014/main" id="{F00B9067-9689-4D1B-8708-3335DD97662E}"/>
              </a:ext>
            </a:extLst>
          </p:cNvPr>
          <p:cNvSpPr/>
          <p:nvPr/>
        </p:nvSpPr>
        <p:spPr>
          <a:xfrm>
            <a:off x="838200" y="3814782"/>
            <a:ext cx="287258" cy="369332"/>
          </a:xfrm>
          <a:prstGeom prst="rect">
            <a:avLst/>
          </a:prstGeom>
        </p:spPr>
        <p:txBody>
          <a:bodyPr wrap="none">
            <a:spAutoFit/>
          </a:bodyPr>
          <a:lstStyle/>
          <a:p>
            <a:r>
              <a:rPr lang="en-GB" dirty="0">
                <a:latin typeface="Letter-join 40" panose="02000805000000020003" pitchFamily="50" charset="0"/>
              </a:rPr>
              <a:t> </a:t>
            </a:r>
          </a:p>
        </p:txBody>
      </p:sp>
      <p:sp>
        <p:nvSpPr>
          <p:cNvPr id="15" name="Rectangle 14">
            <a:extLst>
              <a:ext uri="{FF2B5EF4-FFF2-40B4-BE49-F238E27FC236}">
                <a16:creationId xmlns:a16="http://schemas.microsoft.com/office/drawing/2014/main" id="{8F4A5B6F-74B0-42B3-AAE2-B359588C1FF4}"/>
              </a:ext>
            </a:extLst>
          </p:cNvPr>
          <p:cNvSpPr/>
          <p:nvPr/>
        </p:nvSpPr>
        <p:spPr>
          <a:xfrm>
            <a:off x="8486175" y="4559394"/>
            <a:ext cx="2851584" cy="369332"/>
          </a:xfrm>
          <a:prstGeom prst="rect">
            <a:avLst/>
          </a:prstGeom>
        </p:spPr>
        <p:txBody>
          <a:bodyPr wrap="square">
            <a:spAutoFit/>
          </a:bodyPr>
          <a:lstStyle/>
          <a:p>
            <a:endParaRPr lang="en-GB" dirty="0">
              <a:latin typeface="Letter-join 40" panose="02000805000000020003" pitchFamily="50" charset="0"/>
            </a:endParaRPr>
          </a:p>
        </p:txBody>
      </p:sp>
      <p:pic>
        <p:nvPicPr>
          <p:cNvPr id="3" name="Picture 2">
            <a:extLst>
              <a:ext uri="{FF2B5EF4-FFF2-40B4-BE49-F238E27FC236}">
                <a16:creationId xmlns:a16="http://schemas.microsoft.com/office/drawing/2014/main" id="{DEC8B88A-F58A-4EDC-8C17-B13988B9F18D}"/>
              </a:ext>
            </a:extLst>
          </p:cNvPr>
          <p:cNvPicPr>
            <a:picLocks noChangeAspect="1"/>
          </p:cNvPicPr>
          <p:nvPr/>
        </p:nvPicPr>
        <p:blipFill>
          <a:blip r:embed="rId2"/>
          <a:stretch>
            <a:fillRect/>
          </a:stretch>
        </p:blipFill>
        <p:spPr>
          <a:xfrm>
            <a:off x="269076" y="1306991"/>
            <a:ext cx="3188122" cy="2384676"/>
          </a:xfrm>
          <a:prstGeom prst="rect">
            <a:avLst/>
          </a:prstGeom>
        </p:spPr>
      </p:pic>
      <p:pic>
        <p:nvPicPr>
          <p:cNvPr id="4" name="Picture 3">
            <a:extLst>
              <a:ext uri="{FF2B5EF4-FFF2-40B4-BE49-F238E27FC236}">
                <a16:creationId xmlns:a16="http://schemas.microsoft.com/office/drawing/2014/main" id="{E4CC1DB0-03A5-4BA2-A373-C87F26411C6C}"/>
              </a:ext>
            </a:extLst>
          </p:cNvPr>
          <p:cNvPicPr>
            <a:picLocks noChangeAspect="1"/>
          </p:cNvPicPr>
          <p:nvPr/>
        </p:nvPicPr>
        <p:blipFill>
          <a:blip r:embed="rId3"/>
          <a:stretch>
            <a:fillRect/>
          </a:stretch>
        </p:blipFill>
        <p:spPr>
          <a:xfrm>
            <a:off x="3288302" y="1306991"/>
            <a:ext cx="3944648" cy="2933520"/>
          </a:xfrm>
          <a:prstGeom prst="rect">
            <a:avLst/>
          </a:prstGeom>
        </p:spPr>
      </p:pic>
      <p:pic>
        <p:nvPicPr>
          <p:cNvPr id="5" name="Picture 4">
            <a:extLst>
              <a:ext uri="{FF2B5EF4-FFF2-40B4-BE49-F238E27FC236}">
                <a16:creationId xmlns:a16="http://schemas.microsoft.com/office/drawing/2014/main" id="{E65B78ED-1630-428D-A84C-AD5D43D940C9}"/>
              </a:ext>
            </a:extLst>
          </p:cNvPr>
          <p:cNvPicPr>
            <a:picLocks noChangeAspect="1"/>
          </p:cNvPicPr>
          <p:nvPr/>
        </p:nvPicPr>
        <p:blipFill>
          <a:blip r:embed="rId4"/>
          <a:stretch>
            <a:fillRect/>
          </a:stretch>
        </p:blipFill>
        <p:spPr>
          <a:xfrm>
            <a:off x="7125794" y="1174829"/>
            <a:ext cx="3623340" cy="2685034"/>
          </a:xfrm>
          <a:prstGeom prst="rect">
            <a:avLst/>
          </a:prstGeom>
        </p:spPr>
      </p:pic>
      <p:pic>
        <p:nvPicPr>
          <p:cNvPr id="7" name="Picture 6">
            <a:extLst>
              <a:ext uri="{FF2B5EF4-FFF2-40B4-BE49-F238E27FC236}">
                <a16:creationId xmlns:a16="http://schemas.microsoft.com/office/drawing/2014/main" id="{3F010F3D-A8D8-4A7C-8F12-4125AA55C856}"/>
              </a:ext>
            </a:extLst>
          </p:cNvPr>
          <p:cNvPicPr>
            <a:picLocks noChangeAspect="1"/>
          </p:cNvPicPr>
          <p:nvPr/>
        </p:nvPicPr>
        <p:blipFill>
          <a:blip r:embed="rId5"/>
          <a:stretch>
            <a:fillRect/>
          </a:stretch>
        </p:blipFill>
        <p:spPr>
          <a:xfrm>
            <a:off x="3236236" y="3999448"/>
            <a:ext cx="3767025" cy="2814766"/>
          </a:xfrm>
          <a:prstGeom prst="rect">
            <a:avLst/>
          </a:prstGeom>
        </p:spPr>
      </p:pic>
      <p:pic>
        <p:nvPicPr>
          <p:cNvPr id="8" name="Picture 7">
            <a:extLst>
              <a:ext uri="{FF2B5EF4-FFF2-40B4-BE49-F238E27FC236}">
                <a16:creationId xmlns:a16="http://schemas.microsoft.com/office/drawing/2014/main" id="{45DFAD0E-FF69-4FB2-B109-6968EE3DC060}"/>
              </a:ext>
            </a:extLst>
          </p:cNvPr>
          <p:cNvPicPr>
            <a:picLocks noChangeAspect="1"/>
          </p:cNvPicPr>
          <p:nvPr/>
        </p:nvPicPr>
        <p:blipFill>
          <a:blip r:embed="rId6"/>
          <a:stretch>
            <a:fillRect/>
          </a:stretch>
        </p:blipFill>
        <p:spPr>
          <a:xfrm>
            <a:off x="7066050" y="3644361"/>
            <a:ext cx="2455915" cy="3039229"/>
          </a:xfrm>
          <a:prstGeom prst="rect">
            <a:avLst/>
          </a:prstGeom>
        </p:spPr>
      </p:pic>
      <p:pic>
        <p:nvPicPr>
          <p:cNvPr id="9" name="Picture 8">
            <a:extLst>
              <a:ext uri="{FF2B5EF4-FFF2-40B4-BE49-F238E27FC236}">
                <a16:creationId xmlns:a16="http://schemas.microsoft.com/office/drawing/2014/main" id="{70392020-62FC-4BC8-8A9C-8F5CD2F697B5}"/>
              </a:ext>
            </a:extLst>
          </p:cNvPr>
          <p:cNvPicPr>
            <a:picLocks noChangeAspect="1"/>
          </p:cNvPicPr>
          <p:nvPr/>
        </p:nvPicPr>
        <p:blipFill>
          <a:blip r:embed="rId7"/>
          <a:stretch>
            <a:fillRect/>
          </a:stretch>
        </p:blipFill>
        <p:spPr>
          <a:xfrm>
            <a:off x="9584754" y="3524459"/>
            <a:ext cx="2232620" cy="3015163"/>
          </a:xfrm>
          <a:prstGeom prst="rect">
            <a:avLst/>
          </a:prstGeom>
        </p:spPr>
      </p:pic>
      <p:pic>
        <p:nvPicPr>
          <p:cNvPr id="10" name="Picture 9">
            <a:extLst>
              <a:ext uri="{FF2B5EF4-FFF2-40B4-BE49-F238E27FC236}">
                <a16:creationId xmlns:a16="http://schemas.microsoft.com/office/drawing/2014/main" id="{966339BE-978C-4541-9A36-352B8B494862}"/>
              </a:ext>
            </a:extLst>
          </p:cNvPr>
          <p:cNvPicPr>
            <a:picLocks noChangeAspect="1"/>
          </p:cNvPicPr>
          <p:nvPr/>
        </p:nvPicPr>
        <p:blipFill>
          <a:blip r:embed="rId8"/>
          <a:stretch>
            <a:fillRect/>
          </a:stretch>
        </p:blipFill>
        <p:spPr>
          <a:xfrm>
            <a:off x="974898" y="3524460"/>
            <a:ext cx="2313404" cy="3039229"/>
          </a:xfrm>
          <a:prstGeom prst="rect">
            <a:avLst/>
          </a:prstGeom>
        </p:spPr>
      </p:pic>
    </p:spTree>
    <p:extLst>
      <p:ext uri="{BB962C8B-B14F-4D97-AF65-F5344CB8AC3E}">
        <p14:creationId xmlns:p14="http://schemas.microsoft.com/office/powerpoint/2010/main" val="332451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FEE3-AF3C-4B3A-931E-598A90887437}"/>
              </a:ext>
            </a:extLst>
          </p:cNvPr>
          <p:cNvSpPr>
            <a:spLocks noGrp="1"/>
          </p:cNvSpPr>
          <p:nvPr>
            <p:ph type="title"/>
          </p:nvPr>
        </p:nvSpPr>
        <p:spPr>
          <a:xfrm>
            <a:off x="6391101" y="4853507"/>
            <a:ext cx="4656513" cy="1325563"/>
          </a:xfrm>
        </p:spPr>
        <p:txBody>
          <a:bodyPr>
            <a:normAutofit fontScale="90000"/>
          </a:bodyPr>
          <a:lstStyle/>
          <a:p>
            <a:pPr algn="ctr"/>
            <a:r>
              <a:rPr lang="en-GB" dirty="0">
                <a:solidFill>
                  <a:srgbClr val="0070C0"/>
                </a:solidFill>
                <a:latin typeface="Letter-join 40" panose="02000805000000020003" pitchFamily="50" charset="0"/>
              </a:rPr>
              <a:t>Friendship Group Captains</a:t>
            </a:r>
          </a:p>
        </p:txBody>
      </p:sp>
      <p:pic>
        <p:nvPicPr>
          <p:cNvPr id="5" name="Content Placeholder 4" descr="C:\Users\Alison.Bourne\AppData\Local\Microsoft\Windows\Temporary Internet Files\Content.Word\IMG_547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1698" y="2402379"/>
            <a:ext cx="4481946" cy="3246914"/>
          </a:xfrm>
          <a:prstGeom prst="rect">
            <a:avLst/>
          </a:prstGeom>
          <a:noFill/>
          <a:ln>
            <a:noFill/>
          </a:ln>
        </p:spPr>
      </p:pic>
      <p:sp>
        <p:nvSpPr>
          <p:cNvPr id="6" name="Title 1">
            <a:extLst>
              <a:ext uri="{FF2B5EF4-FFF2-40B4-BE49-F238E27FC236}">
                <a16:creationId xmlns:a16="http://schemas.microsoft.com/office/drawing/2014/main" id="{44ADFEE3-AF3C-4B3A-931E-598A90887437}"/>
              </a:ext>
            </a:extLst>
          </p:cNvPr>
          <p:cNvSpPr txBox="1">
            <a:spLocks/>
          </p:cNvSpPr>
          <p:nvPr/>
        </p:nvSpPr>
        <p:spPr>
          <a:xfrm>
            <a:off x="924098" y="642216"/>
            <a:ext cx="46565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0070C0"/>
                </a:solidFill>
                <a:latin typeface="Letter-join 40" panose="02000805000000020003" pitchFamily="50" charset="0"/>
              </a:rPr>
              <a:t>School Council</a:t>
            </a:r>
          </a:p>
        </p:txBody>
      </p:sp>
      <p:pic>
        <p:nvPicPr>
          <p:cNvPr id="7" name="Picture 6" descr="C:\Users\Alison.Bourne\AppData\Local\Microsoft\Windows\Temporary Internet Files\Content.Word\IMG_55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0132" y="1205777"/>
            <a:ext cx="4557482" cy="3407786"/>
          </a:xfrm>
          <a:prstGeom prst="rect">
            <a:avLst/>
          </a:prstGeom>
          <a:noFill/>
          <a:ln>
            <a:noFill/>
          </a:ln>
        </p:spPr>
      </p:pic>
    </p:spTree>
    <p:extLst>
      <p:ext uri="{BB962C8B-B14F-4D97-AF65-F5344CB8AC3E}">
        <p14:creationId xmlns:p14="http://schemas.microsoft.com/office/powerpoint/2010/main" val="247749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BD0-9001-4D8C-8D99-A5EE550AD317}"/>
              </a:ext>
            </a:extLst>
          </p:cNvPr>
          <p:cNvSpPr>
            <a:spLocks noGrp="1"/>
          </p:cNvSpPr>
          <p:nvPr>
            <p:ph type="title"/>
          </p:nvPr>
        </p:nvSpPr>
        <p:spPr>
          <a:xfrm>
            <a:off x="838200" y="365125"/>
            <a:ext cx="10515600" cy="1325563"/>
          </a:xfrm>
        </p:spPr>
        <p:txBody>
          <a:bodyPr/>
          <a:lstStyle/>
          <a:p>
            <a:pPr algn="ctr"/>
            <a:r>
              <a:rPr lang="en-GB" dirty="0">
                <a:solidFill>
                  <a:srgbClr val="7030A0"/>
                </a:solidFill>
                <a:latin typeface="Letter-join 40" panose="02000805000000020003" pitchFamily="50" charset="0"/>
              </a:rPr>
              <a:t>Learning is purposeful</a:t>
            </a:r>
          </a:p>
        </p:txBody>
      </p:sp>
      <p:pic>
        <p:nvPicPr>
          <p:cNvPr id="2050" name="Picture 2" descr="Image result for castles">
            <a:extLst>
              <a:ext uri="{FF2B5EF4-FFF2-40B4-BE49-F238E27FC236}">
                <a16:creationId xmlns:a16="http://schemas.microsoft.com/office/drawing/2014/main" id="{025F4330-B193-48FC-858C-9B126339056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22939" y="1690688"/>
            <a:ext cx="3226400" cy="2433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406A8D-70E1-4AD8-B3E0-E4D7F3140D7D}"/>
              </a:ext>
            </a:extLst>
          </p:cNvPr>
          <p:cNvSpPr txBox="1"/>
          <p:nvPr/>
        </p:nvSpPr>
        <p:spPr>
          <a:xfrm>
            <a:off x="1206649" y="4485402"/>
            <a:ext cx="2658979" cy="646331"/>
          </a:xfrm>
          <a:prstGeom prst="rect">
            <a:avLst/>
          </a:prstGeom>
          <a:noFill/>
        </p:spPr>
        <p:txBody>
          <a:bodyPr wrap="square" rtlCol="0">
            <a:spAutoFit/>
          </a:bodyPr>
          <a:lstStyle/>
          <a:p>
            <a:r>
              <a:rPr lang="en-GB" dirty="0">
                <a:latin typeface="Letter-join 40" panose="02000805000000020003" pitchFamily="50" charset="0"/>
              </a:rPr>
              <a:t>topics to enthuse boy writers</a:t>
            </a:r>
          </a:p>
        </p:txBody>
      </p:sp>
      <p:pic>
        <p:nvPicPr>
          <p:cNvPr id="5" name="Picture 4" descr="A picture containing vessel, indoor, table, sitting&#10;&#10;Description generated with very high confidence">
            <a:extLst>
              <a:ext uri="{FF2B5EF4-FFF2-40B4-BE49-F238E27FC236}">
                <a16:creationId xmlns:a16="http://schemas.microsoft.com/office/drawing/2014/main" id="{C4F98B07-1B99-441B-919A-D5CFF6EE5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2686" y="1690688"/>
            <a:ext cx="3257843" cy="2433327"/>
          </a:xfrm>
          <a:prstGeom prst="rect">
            <a:avLst/>
          </a:prstGeom>
        </p:spPr>
      </p:pic>
      <p:sp>
        <p:nvSpPr>
          <p:cNvPr id="6" name="Rectangle 5">
            <a:extLst>
              <a:ext uri="{FF2B5EF4-FFF2-40B4-BE49-F238E27FC236}">
                <a16:creationId xmlns:a16="http://schemas.microsoft.com/office/drawing/2014/main" id="{376CF221-BA9C-4B26-890A-7FC73934769D}"/>
              </a:ext>
            </a:extLst>
          </p:cNvPr>
          <p:cNvSpPr/>
          <p:nvPr/>
        </p:nvSpPr>
        <p:spPr>
          <a:xfrm>
            <a:off x="4596377" y="4520981"/>
            <a:ext cx="2850460" cy="646331"/>
          </a:xfrm>
          <a:prstGeom prst="rect">
            <a:avLst/>
          </a:prstGeom>
        </p:spPr>
        <p:txBody>
          <a:bodyPr wrap="none">
            <a:spAutoFit/>
          </a:bodyPr>
          <a:lstStyle/>
          <a:p>
            <a:r>
              <a:rPr lang="en-GB" dirty="0">
                <a:latin typeface="Letter-join 40" panose="02000805000000020003" pitchFamily="50" charset="0"/>
              </a:rPr>
              <a:t>acquired skills lead to</a:t>
            </a:r>
          </a:p>
          <a:p>
            <a:r>
              <a:rPr lang="en-GB" dirty="0">
                <a:latin typeface="Letter-join 40" panose="02000805000000020003" pitchFamily="50" charset="0"/>
              </a:rPr>
              <a:t>a quality product</a:t>
            </a:r>
          </a:p>
        </p:txBody>
      </p:sp>
      <p:pic>
        <p:nvPicPr>
          <p:cNvPr id="8" name="Picture 7" descr="A picture containing text&#10;&#10;Description generated with very high confidence">
            <a:extLst>
              <a:ext uri="{FF2B5EF4-FFF2-40B4-BE49-F238E27FC236}">
                <a16:creationId xmlns:a16="http://schemas.microsoft.com/office/drawing/2014/main" id="{FC621740-AC8E-459D-A3EC-CCF2943FC0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93876" y="1652275"/>
            <a:ext cx="3699643" cy="2763314"/>
          </a:xfrm>
          <a:prstGeom prst="rect">
            <a:avLst/>
          </a:prstGeom>
        </p:spPr>
      </p:pic>
      <p:sp>
        <p:nvSpPr>
          <p:cNvPr id="13" name="TextBox 12">
            <a:extLst>
              <a:ext uri="{FF2B5EF4-FFF2-40B4-BE49-F238E27FC236}">
                <a16:creationId xmlns:a16="http://schemas.microsoft.com/office/drawing/2014/main" id="{132FEB3D-BA0D-462B-AD15-AFE8F4294B59}"/>
              </a:ext>
            </a:extLst>
          </p:cNvPr>
          <p:cNvSpPr txBox="1"/>
          <p:nvPr/>
        </p:nvSpPr>
        <p:spPr>
          <a:xfrm>
            <a:off x="8313821" y="4559394"/>
            <a:ext cx="2658979" cy="923330"/>
          </a:xfrm>
          <a:prstGeom prst="rect">
            <a:avLst/>
          </a:prstGeom>
          <a:noFill/>
        </p:spPr>
        <p:txBody>
          <a:bodyPr wrap="square" rtlCol="0">
            <a:spAutoFit/>
          </a:bodyPr>
          <a:lstStyle/>
          <a:p>
            <a:r>
              <a:rPr lang="en-GB" dirty="0">
                <a:latin typeface="Letter-join 40" panose="02000805000000020003" pitchFamily="50" charset="0"/>
              </a:rPr>
              <a:t>skills are used to raise money and compete </a:t>
            </a:r>
          </a:p>
        </p:txBody>
      </p:sp>
    </p:spTree>
    <p:extLst>
      <p:ext uri="{BB962C8B-B14F-4D97-AF65-F5344CB8AC3E}">
        <p14:creationId xmlns:p14="http://schemas.microsoft.com/office/powerpoint/2010/main" val="236243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F66D-7B58-42C6-B01B-8B2E95AACE87}"/>
              </a:ext>
            </a:extLst>
          </p:cNvPr>
          <p:cNvSpPr>
            <a:spLocks noGrp="1"/>
          </p:cNvSpPr>
          <p:nvPr>
            <p:ph type="title"/>
          </p:nvPr>
        </p:nvSpPr>
        <p:spPr/>
        <p:txBody>
          <a:bodyPr/>
          <a:lstStyle/>
          <a:p>
            <a:pPr algn="ctr"/>
            <a:r>
              <a:rPr lang="en-GB" dirty="0">
                <a:solidFill>
                  <a:srgbClr val="7030A0"/>
                </a:solidFill>
                <a:latin typeface="Letter-join 40" panose="02000805000000020003" pitchFamily="50" charset="0"/>
              </a:rPr>
              <a:t>Global Link - Lelisa</a:t>
            </a:r>
          </a:p>
        </p:txBody>
      </p:sp>
      <p:pic>
        <p:nvPicPr>
          <p:cNvPr id="2050" name="Picture 2" descr="Image result for village of Lelisa, Ethiopia">
            <a:extLst>
              <a:ext uri="{FF2B5EF4-FFF2-40B4-BE49-F238E27FC236}">
                <a16:creationId xmlns:a16="http://schemas.microsoft.com/office/drawing/2014/main" id="{5E75760D-319C-4452-98CD-CC62EC919D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025" y="1610519"/>
            <a:ext cx="6073799" cy="34186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illage of Lelisa, Ethiopia">
            <a:extLst>
              <a:ext uri="{FF2B5EF4-FFF2-40B4-BE49-F238E27FC236}">
                <a16:creationId xmlns:a16="http://schemas.microsoft.com/office/drawing/2014/main" id="{82024B24-646A-4105-BC9D-43D011567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4" y="3068638"/>
            <a:ext cx="5485341" cy="341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06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BD0-9001-4D8C-8D99-A5EE550AD317}"/>
              </a:ext>
            </a:extLst>
          </p:cNvPr>
          <p:cNvSpPr>
            <a:spLocks noGrp="1"/>
          </p:cNvSpPr>
          <p:nvPr>
            <p:ph type="title"/>
          </p:nvPr>
        </p:nvSpPr>
        <p:spPr>
          <a:xfrm>
            <a:off x="838200" y="365125"/>
            <a:ext cx="10515600" cy="1325563"/>
          </a:xfrm>
        </p:spPr>
        <p:txBody>
          <a:bodyPr/>
          <a:lstStyle/>
          <a:p>
            <a:pPr algn="ctr"/>
            <a:r>
              <a:rPr lang="en-GB" dirty="0">
                <a:solidFill>
                  <a:srgbClr val="7030A0"/>
                </a:solidFill>
                <a:latin typeface="Letter-join 40" panose="02000805000000020003" pitchFamily="50" charset="0"/>
              </a:rPr>
              <a:t>learning outside the classroom </a:t>
            </a:r>
          </a:p>
        </p:txBody>
      </p:sp>
      <p:sp>
        <p:nvSpPr>
          <p:cNvPr id="3" name="TextBox 2">
            <a:extLst>
              <a:ext uri="{FF2B5EF4-FFF2-40B4-BE49-F238E27FC236}">
                <a16:creationId xmlns:a16="http://schemas.microsoft.com/office/drawing/2014/main" id="{A2406A8D-70E1-4AD8-B3E0-E4D7F3140D7D}"/>
              </a:ext>
            </a:extLst>
          </p:cNvPr>
          <p:cNvSpPr txBox="1"/>
          <p:nvPr/>
        </p:nvSpPr>
        <p:spPr>
          <a:xfrm>
            <a:off x="1206649" y="4485402"/>
            <a:ext cx="2658979" cy="369332"/>
          </a:xfrm>
          <a:prstGeom prst="rect">
            <a:avLst/>
          </a:prstGeom>
          <a:noFill/>
        </p:spPr>
        <p:txBody>
          <a:bodyPr wrap="square" rtlCol="0">
            <a:spAutoFit/>
          </a:bodyPr>
          <a:lstStyle/>
          <a:p>
            <a:r>
              <a:rPr lang="en-GB" dirty="0">
                <a:latin typeface="Letter-join 40" panose="02000805000000020003" pitchFamily="50" charset="0"/>
              </a:rPr>
              <a:t>Dawlish Warren</a:t>
            </a:r>
          </a:p>
        </p:txBody>
      </p:sp>
      <p:sp>
        <p:nvSpPr>
          <p:cNvPr id="6" name="Rectangle 5">
            <a:extLst>
              <a:ext uri="{FF2B5EF4-FFF2-40B4-BE49-F238E27FC236}">
                <a16:creationId xmlns:a16="http://schemas.microsoft.com/office/drawing/2014/main" id="{376CF221-BA9C-4B26-890A-7FC73934769D}"/>
              </a:ext>
            </a:extLst>
          </p:cNvPr>
          <p:cNvSpPr/>
          <p:nvPr/>
        </p:nvSpPr>
        <p:spPr>
          <a:xfrm>
            <a:off x="4596063" y="6037864"/>
            <a:ext cx="1902268" cy="646331"/>
          </a:xfrm>
          <a:prstGeom prst="rect">
            <a:avLst/>
          </a:prstGeom>
        </p:spPr>
        <p:txBody>
          <a:bodyPr wrap="square">
            <a:spAutoFit/>
          </a:bodyPr>
          <a:lstStyle/>
          <a:p>
            <a:r>
              <a:rPr lang="en-GB" dirty="0">
                <a:latin typeface="Letter-join 40" panose="02000805000000020003" pitchFamily="50" charset="0"/>
              </a:rPr>
              <a:t>Butterfly Farm</a:t>
            </a:r>
          </a:p>
        </p:txBody>
      </p:sp>
      <p:sp>
        <p:nvSpPr>
          <p:cNvPr id="13" name="TextBox 12">
            <a:extLst>
              <a:ext uri="{FF2B5EF4-FFF2-40B4-BE49-F238E27FC236}">
                <a16:creationId xmlns:a16="http://schemas.microsoft.com/office/drawing/2014/main" id="{132FEB3D-BA0D-462B-AD15-AFE8F4294B59}"/>
              </a:ext>
            </a:extLst>
          </p:cNvPr>
          <p:cNvSpPr txBox="1"/>
          <p:nvPr/>
        </p:nvSpPr>
        <p:spPr>
          <a:xfrm>
            <a:off x="8313821" y="4559394"/>
            <a:ext cx="2658979" cy="369332"/>
          </a:xfrm>
          <a:prstGeom prst="rect">
            <a:avLst/>
          </a:prstGeom>
          <a:noFill/>
        </p:spPr>
        <p:txBody>
          <a:bodyPr wrap="square" rtlCol="0">
            <a:spAutoFit/>
          </a:bodyPr>
          <a:lstStyle/>
          <a:p>
            <a:r>
              <a:rPr lang="en-GB" dirty="0">
                <a:latin typeface="Letter-join 40" panose="02000805000000020003" pitchFamily="50" charset="0"/>
              </a:rPr>
              <a:t>PE</a:t>
            </a:r>
          </a:p>
        </p:txBody>
      </p:sp>
      <p:pic>
        <p:nvPicPr>
          <p:cNvPr id="9" name="Picture 2" descr="http://duchy.devon.sch.uk/wp-content/uploads/2016/09/Dawlish-warren-63-300x200.jpg">
            <a:extLst>
              <a:ext uri="{FF2B5EF4-FFF2-40B4-BE49-F238E27FC236}">
                <a16:creationId xmlns:a16="http://schemas.microsoft.com/office/drawing/2014/main" id="{8A47E8B0-1FA7-41EB-AE1B-CA34C19AE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90"/>
            <a:ext cx="3203031" cy="24333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duchy.devon.sch.uk/wp-content/uploads/2016/09/DSC_0063-e1498335367151-576x1024.jpg">
            <a:extLst>
              <a:ext uri="{FF2B5EF4-FFF2-40B4-BE49-F238E27FC236}">
                <a16:creationId xmlns:a16="http://schemas.microsoft.com/office/drawing/2014/main" id="{29C38297-483A-4969-9C0F-9DFEEC06D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87" y="1495864"/>
            <a:ext cx="2498307" cy="44414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ircle-rugby">
            <a:extLst>
              <a:ext uri="{FF2B5EF4-FFF2-40B4-BE49-F238E27FC236}">
                <a16:creationId xmlns:a16="http://schemas.microsoft.com/office/drawing/2014/main" id="{BCB93709-0729-4099-86BA-C9CC62CEC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20" y="1495864"/>
            <a:ext cx="3331493" cy="249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36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BD0-9001-4D8C-8D99-A5EE550AD317}"/>
              </a:ext>
            </a:extLst>
          </p:cNvPr>
          <p:cNvSpPr>
            <a:spLocks noGrp="1"/>
          </p:cNvSpPr>
          <p:nvPr>
            <p:ph type="title"/>
          </p:nvPr>
        </p:nvSpPr>
        <p:spPr>
          <a:xfrm>
            <a:off x="838200" y="365125"/>
            <a:ext cx="10515600" cy="1325563"/>
          </a:xfrm>
        </p:spPr>
        <p:txBody>
          <a:bodyPr/>
          <a:lstStyle/>
          <a:p>
            <a:pPr algn="ctr"/>
            <a:r>
              <a:rPr lang="en-GB" dirty="0">
                <a:solidFill>
                  <a:srgbClr val="7030A0"/>
                </a:solidFill>
                <a:latin typeface="Letter-join 40" panose="02000805000000020003" pitchFamily="50" charset="0"/>
              </a:rPr>
              <a:t>Community </a:t>
            </a:r>
          </a:p>
        </p:txBody>
      </p:sp>
      <p:sp>
        <p:nvSpPr>
          <p:cNvPr id="6" name="Rectangle 5">
            <a:extLst>
              <a:ext uri="{FF2B5EF4-FFF2-40B4-BE49-F238E27FC236}">
                <a16:creationId xmlns:a16="http://schemas.microsoft.com/office/drawing/2014/main" id="{376CF221-BA9C-4B26-890A-7FC73934769D}"/>
              </a:ext>
            </a:extLst>
          </p:cNvPr>
          <p:cNvSpPr/>
          <p:nvPr/>
        </p:nvSpPr>
        <p:spPr>
          <a:xfrm>
            <a:off x="4670208" y="5515280"/>
            <a:ext cx="2851584" cy="369332"/>
          </a:xfrm>
          <a:prstGeom prst="rect">
            <a:avLst/>
          </a:prstGeom>
        </p:spPr>
        <p:txBody>
          <a:bodyPr wrap="square">
            <a:spAutoFit/>
          </a:bodyPr>
          <a:lstStyle/>
          <a:p>
            <a:r>
              <a:rPr lang="en-GB" dirty="0">
                <a:latin typeface="Letter-join 40" panose="02000805000000020003" pitchFamily="50" charset="0"/>
              </a:rPr>
              <a:t>Senior Citizens’ lunch</a:t>
            </a:r>
          </a:p>
        </p:txBody>
      </p:sp>
      <p:pic>
        <p:nvPicPr>
          <p:cNvPr id="7" name="Picture 6" descr="A group of people standing in front of a crowd posing for the camera&#10;&#10;Description generated with very high confidence">
            <a:extLst>
              <a:ext uri="{FF2B5EF4-FFF2-40B4-BE49-F238E27FC236}">
                <a16:creationId xmlns:a16="http://schemas.microsoft.com/office/drawing/2014/main" id="{FE9684C9-1CAC-4E98-80C6-2001CDC3541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81" y="1506504"/>
            <a:ext cx="4042975" cy="3014477"/>
          </a:xfrm>
          <a:prstGeom prst="rect">
            <a:avLst/>
          </a:prstGeom>
        </p:spPr>
      </p:pic>
      <p:sp>
        <p:nvSpPr>
          <p:cNvPr id="11" name="Rectangle 10">
            <a:extLst>
              <a:ext uri="{FF2B5EF4-FFF2-40B4-BE49-F238E27FC236}">
                <a16:creationId xmlns:a16="http://schemas.microsoft.com/office/drawing/2014/main" id="{F00B9067-9689-4D1B-8708-3335DD97662E}"/>
              </a:ext>
            </a:extLst>
          </p:cNvPr>
          <p:cNvSpPr/>
          <p:nvPr/>
        </p:nvSpPr>
        <p:spPr>
          <a:xfrm>
            <a:off x="1284817" y="4890313"/>
            <a:ext cx="1805302" cy="369332"/>
          </a:xfrm>
          <a:prstGeom prst="rect">
            <a:avLst/>
          </a:prstGeom>
        </p:spPr>
        <p:txBody>
          <a:bodyPr wrap="none">
            <a:spAutoFit/>
          </a:bodyPr>
          <a:lstStyle/>
          <a:p>
            <a:r>
              <a:rPr lang="en-GB" dirty="0">
                <a:latin typeface="Letter-join 40" panose="02000805000000020003" pitchFamily="50" charset="0"/>
              </a:rPr>
              <a:t>Carol singing</a:t>
            </a:r>
          </a:p>
        </p:txBody>
      </p:sp>
      <p:pic>
        <p:nvPicPr>
          <p:cNvPr id="3076" name="Picture 4" descr="http://duchy.devon.sch.uk/wp-content/uploads/2015/02/IMG_3981-300x224.jpg">
            <a:extLst>
              <a:ext uri="{FF2B5EF4-FFF2-40B4-BE49-F238E27FC236}">
                <a16:creationId xmlns:a16="http://schemas.microsoft.com/office/drawing/2014/main" id="{8B1B06E3-7B5A-416D-84FA-027394A86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631" y="1964827"/>
            <a:ext cx="4465277" cy="33340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uchy.devon.sch.uk/wp-content/uploads/2015/02/IMG_1922-300x200.jpg">
            <a:extLst>
              <a:ext uri="{FF2B5EF4-FFF2-40B4-BE49-F238E27FC236}">
                <a16:creationId xmlns:a16="http://schemas.microsoft.com/office/drawing/2014/main" id="{B26C2616-6620-451E-8404-8A69F491A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031" y="3304318"/>
            <a:ext cx="3649988" cy="24333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4A5B6F-74B0-42B3-AAE2-B359588C1FF4}"/>
              </a:ext>
            </a:extLst>
          </p:cNvPr>
          <p:cNvSpPr/>
          <p:nvPr/>
        </p:nvSpPr>
        <p:spPr>
          <a:xfrm>
            <a:off x="9028774" y="5846544"/>
            <a:ext cx="2851584" cy="646331"/>
          </a:xfrm>
          <a:prstGeom prst="rect">
            <a:avLst/>
          </a:prstGeom>
        </p:spPr>
        <p:txBody>
          <a:bodyPr wrap="square">
            <a:spAutoFit/>
          </a:bodyPr>
          <a:lstStyle/>
          <a:p>
            <a:r>
              <a:rPr lang="en-GB" dirty="0">
                <a:latin typeface="Letter-join 40" panose="02000805000000020003" pitchFamily="50" charset="0"/>
              </a:rPr>
              <a:t>Remembrance Sunday</a:t>
            </a:r>
          </a:p>
        </p:txBody>
      </p:sp>
    </p:spTree>
    <p:extLst>
      <p:ext uri="{BB962C8B-B14F-4D97-AF65-F5344CB8AC3E}">
        <p14:creationId xmlns:p14="http://schemas.microsoft.com/office/powerpoint/2010/main" val="4015662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348</Words>
  <Application>Microsoft Office PowerPoint</Application>
  <PresentationFormat>Widescreen</PresentationFormat>
  <Paragraphs>32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Comic Sans MS</vt:lpstr>
      <vt:lpstr>Letter-join 40</vt:lpstr>
      <vt:lpstr>Office Theme</vt:lpstr>
      <vt:lpstr>Welcome to  The Duchy School!</vt:lpstr>
      <vt:lpstr>Our Vision and Values are very important to us.  Hence, there is a clear understanding of why we do what we do.</vt:lpstr>
      <vt:lpstr>                                     What are our school aims?     Our school aims…   To create a safe, healthy and welcoming school which values every child  To ensure our children feel happy and secure within our community and play a positive role in the wider world  To support children and families educationally, emotionally and socially  To provide a curriculum which is stimulating and creative and inspires children to want to learn  To enable children to value the diverse nature of the cultures, abilities and faiths of others whilst developing their own sense of self-worth  To encourage our children to become independent and take responsibility for their own learning  To equip our children with the knowledge and transferrable skills to make healthy choices now and in the future </vt:lpstr>
      <vt:lpstr>Learning Opportunities in Foundation</vt:lpstr>
      <vt:lpstr>Friendship Group Captains</vt:lpstr>
      <vt:lpstr>Learning is purposeful</vt:lpstr>
      <vt:lpstr>Global Link - Lelisa</vt:lpstr>
      <vt:lpstr>learning outside the classroom </vt:lpstr>
      <vt:lpstr>Community </vt:lpstr>
      <vt:lpstr>Enrichment Opportunities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effective teaching and learning look like at The Duchy?</dc:title>
  <dc:creator>Alison Bourne</dc:creator>
  <cp:lastModifiedBy>Ali Bourne</cp:lastModifiedBy>
  <cp:revision>123</cp:revision>
  <dcterms:created xsi:type="dcterms:W3CDTF">2017-12-28T09:43:19Z</dcterms:created>
  <dcterms:modified xsi:type="dcterms:W3CDTF">2020-10-09T09:27:58Z</dcterms:modified>
</cp:coreProperties>
</file>